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37"/>
  </p:notesMasterIdLst>
  <p:sldIdLst>
    <p:sldId id="256" r:id="rId2"/>
    <p:sldId id="264" r:id="rId3"/>
    <p:sldId id="263" r:id="rId4"/>
    <p:sldId id="278" r:id="rId5"/>
    <p:sldId id="279" r:id="rId6"/>
    <p:sldId id="281" r:id="rId7"/>
    <p:sldId id="258" r:id="rId8"/>
    <p:sldId id="260" r:id="rId9"/>
    <p:sldId id="266" r:id="rId10"/>
    <p:sldId id="267" r:id="rId11"/>
    <p:sldId id="268" r:id="rId12"/>
    <p:sldId id="272" r:id="rId13"/>
    <p:sldId id="274" r:id="rId14"/>
    <p:sldId id="277" r:id="rId15"/>
    <p:sldId id="271" r:id="rId16"/>
    <p:sldId id="273" r:id="rId17"/>
    <p:sldId id="269" r:id="rId18"/>
    <p:sldId id="301" r:id="rId19"/>
    <p:sldId id="261" r:id="rId20"/>
    <p:sldId id="289" r:id="rId21"/>
    <p:sldId id="290" r:id="rId22"/>
    <p:sldId id="291" r:id="rId23"/>
    <p:sldId id="293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265" r:id="rId32"/>
    <p:sldId id="262" r:id="rId33"/>
    <p:sldId id="283" r:id="rId34"/>
    <p:sldId id="284" r:id="rId35"/>
    <p:sldId id="28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3"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9"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74487"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49666"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9" r="49470" b="-2654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50040" b="78"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3" r="49982"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6" b="51465"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1" b="48120"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8" b="49805"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51" b="48963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50543"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smtClean="0"/>
              <a:t>Pipeline (~4 Days)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65" y="1492577"/>
            <a:ext cx="8915400" cy="3777622"/>
          </a:xfrm>
        </p:spPr>
        <p:txBody>
          <a:bodyPr/>
          <a:lstStyle/>
          <a:p>
            <a:r>
              <a:rPr lang="is-IS" dirty="0" smtClean="0"/>
              <a:t>Focus</a:t>
            </a:r>
          </a:p>
          <a:p>
            <a:pPr lvl="1"/>
            <a:r>
              <a:rPr lang="is-IS" dirty="0" smtClean="0"/>
              <a:t>Precision and Recall</a:t>
            </a:r>
          </a:p>
          <a:p>
            <a:pPr lvl="2"/>
            <a:r>
              <a:rPr lang="is-IS" dirty="0" smtClean="0"/>
              <a:t>Precision: How confident are we when the model predicts a dog, that the object is a dog, and not something else?</a:t>
            </a:r>
          </a:p>
          <a:p>
            <a:pPr lvl="2"/>
            <a:r>
              <a:rPr lang="is-IS" dirty="0" smtClean="0"/>
              <a:t>Recall: How many of the instances within a class are actually found?</a:t>
            </a:r>
          </a:p>
          <a:p>
            <a:pPr lvl="1"/>
            <a:r>
              <a:rPr lang="is-IS" dirty="0" smtClean="0"/>
              <a:t>Combinations</a:t>
            </a:r>
          </a:p>
          <a:p>
            <a:pPr lvl="2"/>
            <a:r>
              <a:rPr lang="is-IS" dirty="0" smtClean="0"/>
              <a:t>Model, Image Transform, Class</a:t>
            </a:r>
            <a:endParaRPr lang="is-IS" dirty="0" smtClean="0"/>
          </a:p>
          <a:p>
            <a:endParaRPr lang="is-IS" dirty="0"/>
          </a:p>
          <a:p>
            <a:r>
              <a:rPr lang="is-IS" dirty="0" smtClean="0"/>
              <a:t>Compare </a:t>
            </a:r>
            <a:r>
              <a:rPr lang="is-IS" dirty="0"/>
              <a:t>our results with results reported in the papers!!!!! How different are they???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54" y="642963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5032" y="1586843"/>
            <a:ext cx="5244462" cy="50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Over all (</a:t>
            </a:r>
            <a:r>
              <a:rPr lang="en-US" dirty="0" err="1" smtClean="0"/>
              <a:t>Model,Transform,Class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r>
              <a:rPr lang="en-US" dirty="0" smtClean="0"/>
              <a:t>Papers use “Mean Average Precision”</a:t>
            </a:r>
          </a:p>
          <a:p>
            <a:r>
              <a:rPr lang="en-US" dirty="0" smtClean="0"/>
              <a:t>Paper Results Issues</a:t>
            </a:r>
          </a:p>
          <a:p>
            <a:pPr lvl="1"/>
            <a:r>
              <a:rPr lang="en-US" b="1" dirty="0" smtClean="0"/>
              <a:t>Precision only</a:t>
            </a:r>
          </a:p>
          <a:p>
            <a:pPr lvl="1"/>
            <a:r>
              <a:rPr lang="en-US" dirty="0" smtClean="0"/>
              <a:t>Unweighted Mean Average Precision</a:t>
            </a:r>
          </a:p>
          <a:p>
            <a:pPr lvl="1"/>
            <a:r>
              <a:rPr lang="en-US" dirty="0" smtClean="0"/>
              <a:t>Class by class precision</a:t>
            </a:r>
          </a:p>
          <a:p>
            <a:pPr lvl="1"/>
            <a:r>
              <a:rPr lang="en-US" b="1" dirty="0" smtClean="0"/>
              <a:t>Number washing</a:t>
            </a:r>
            <a:endParaRPr lang="en-US" b="1" dirty="0"/>
          </a:p>
          <a:p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Recall tends to be very low (On the order of .25)</a:t>
            </a:r>
          </a:p>
          <a:p>
            <a:pPr lvl="1"/>
            <a:r>
              <a:rPr lang="en-US" dirty="0" smtClean="0"/>
              <a:t>Recall &gt; .25 tends due to (</a:t>
            </a:r>
            <a:r>
              <a:rPr lang="en-US" dirty="0" err="1" smtClean="0"/>
              <a:t>tdt</a:t>
            </a:r>
            <a:r>
              <a:rPr lang="en-US" dirty="0" smtClean="0"/>
              <a:t>) data imbalance</a:t>
            </a:r>
          </a:p>
          <a:p>
            <a:pPr lvl="1"/>
            <a:r>
              <a:rPr lang="en-US" dirty="0" smtClean="0"/>
              <a:t>Precision &gt; .85 </a:t>
            </a:r>
            <a:r>
              <a:rPr lang="en-US" dirty="0" err="1" smtClean="0"/>
              <a:t>tdt</a:t>
            </a:r>
            <a:r>
              <a:rPr lang="en-US" dirty="0" smtClean="0"/>
              <a:t> data imbalance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18" y="392779"/>
            <a:ext cx="5497582" cy="26819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6331" y="2510669"/>
            <a:ext cx="1070745" cy="5169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727424" y="2443112"/>
            <a:ext cx="1905787" cy="6378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4138" r="7428" b="38748"/>
          <a:stretch/>
        </p:blipFill>
        <p:spPr>
          <a:xfrm>
            <a:off x="6768445" y="3763649"/>
            <a:ext cx="5308498" cy="189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41" y="-9322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598641" y="611361"/>
            <a:ext cx="5442425" cy="121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Our 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194" y="0"/>
            <a:ext cx="4081806" cy="19912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228073" y="1625116"/>
            <a:ext cx="808076" cy="30958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80774" y="1604478"/>
            <a:ext cx="1491449" cy="3302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4088164"/>
            <a:ext cx="6460276" cy="12951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42" y="2590851"/>
            <a:ext cx="6167167" cy="136721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4" y="2367667"/>
            <a:ext cx="4232636" cy="198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" y="4525946"/>
            <a:ext cx="4254147" cy="2223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5513401"/>
            <a:ext cx="6291599" cy="1167051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10228082" y="6447934"/>
            <a:ext cx="999991" cy="1696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46137" y="2143660"/>
            <a:ext cx="932153" cy="58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46136" y="2143660"/>
            <a:ext cx="934826" cy="2382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80962" y="2143660"/>
            <a:ext cx="712193" cy="194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80962" y="2143660"/>
            <a:ext cx="714865" cy="44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4643" y="180488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Number Washing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100292" y="3706306"/>
            <a:ext cx="4466397" cy="198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62881" y="3707874"/>
            <a:ext cx="533846" cy="147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585" y="624110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35" y="1376312"/>
            <a:ext cx="10300177" cy="52600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335571" y="4204355"/>
            <a:ext cx="6381947" cy="252638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60" y="1369003"/>
            <a:ext cx="10240652" cy="52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64" y="256464"/>
            <a:ext cx="8911687" cy="1280890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model,transform,class</a:t>
            </a:r>
            <a:r>
              <a:rPr lang="en-US" sz="2000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76119" y="1076020"/>
            <a:ext cx="9493712" cy="5470138"/>
            <a:chOff x="2008464" y="1104300"/>
            <a:chExt cx="9493712" cy="54701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64" y="1104300"/>
              <a:ext cx="9493712" cy="54324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044858" y="1725105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02812" y="1979629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163665" y="6310488"/>
              <a:ext cx="9186206" cy="26395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89038" y="1073195"/>
            <a:ext cx="9330873" cy="5456229"/>
            <a:chOff x="2173739" y="1346573"/>
            <a:chExt cx="9330873" cy="54562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739" y="1346573"/>
              <a:ext cx="9330873" cy="54090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122228" y="1991177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80182" y="2245701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250462" y="6538852"/>
              <a:ext cx="9254150" cy="263950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17" y="1093510"/>
            <a:ext cx="9483630" cy="552882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22976" y="1748200"/>
            <a:ext cx="8669023" cy="254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15220" y="2002724"/>
            <a:ext cx="9176780" cy="26395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12497" y="6394109"/>
            <a:ext cx="9254150" cy="2686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3858" y="1875462"/>
            <a:ext cx="2167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</a:t>
            </a:r>
            <a:r>
              <a:rPr lang="en-US" b="1"/>
              <a:t>affects </a:t>
            </a:r>
            <a:r>
              <a:rPr lang="en-US" b="1" smtClean="0"/>
              <a:t>precision?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6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</a:t>
            </a:r>
            <a:r>
              <a:rPr lang="en-US" sz="2000" dirty="0" smtClean="0"/>
              <a:t>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class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865" y="879969"/>
            <a:ext cx="9191135" cy="5956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25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53" y="895546"/>
            <a:ext cx="9200847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21" y="2073897"/>
            <a:ext cx="5105924" cy="3308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47" y="2088037"/>
            <a:ext cx="5105924" cy="3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</a:t>
            </a:r>
            <a:r>
              <a:rPr lang="en-US" b="1" dirty="0" smtClean="0"/>
              <a:t>precision, </a:t>
            </a:r>
            <a:r>
              <a:rPr lang="en-US" b="1" dirty="0"/>
              <a:t>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err="1"/>
              <a:t>agains</a:t>
            </a:r>
            <a:r>
              <a:rPr lang="en-US" b="1" dirty="0"/>
              <a:t> the metrics reported in papers.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066409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recall, 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err="1"/>
              <a:t>agains</a:t>
            </a:r>
            <a:r>
              <a:rPr lang="en-US" b="1" dirty="0"/>
              <a:t> the metrics reported in papers.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63" y="1085263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Average precision difference given each transform category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563" y="2025781"/>
            <a:ext cx="2582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kind of variation affects each </a:t>
            </a:r>
            <a:r>
              <a:rPr lang="en-US" b="1" smtClean="0"/>
              <a:t>model the most on average?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313785"/>
            <a:ext cx="7312271" cy="48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924" y="624110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1302327"/>
            <a:ext cx="9693113" cy="5352997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</a:t>
            </a:r>
            <a:r>
              <a:rPr lang="en-US" dirty="0" smtClean="0"/>
              <a:t>we learn </a:t>
            </a:r>
            <a:r>
              <a:rPr lang="en-US" dirty="0"/>
              <a:t>from doing this project?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Issues</a:t>
            </a:r>
            <a:endParaRPr lang="en-US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Most </a:t>
            </a:r>
            <a:r>
              <a:rPr lang="en-US" dirty="0" smtClean="0"/>
              <a:t>networks are </a:t>
            </a:r>
            <a:r>
              <a:rPr lang="en-US" b="1" dirty="0" smtClean="0"/>
              <a:t>super </a:t>
            </a:r>
            <a:r>
              <a:rPr lang="en-US" dirty="0" smtClean="0"/>
              <a:t>brittle </a:t>
            </a:r>
            <a:r>
              <a:rPr lang="en-US" dirty="0" smtClean="0"/>
              <a:t>and need more work to make them robust</a:t>
            </a:r>
            <a:r>
              <a:rPr lang="en-US" dirty="0" smtClean="0"/>
              <a:t>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Any image variation impacts performance significantly.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Significant sensitivity to training image set.</a:t>
            </a:r>
          </a:p>
          <a:p>
            <a:pPr marL="1657350" lvl="3" indent="-342900">
              <a:buFont typeface="+mj-lt"/>
              <a:buAutoNum type="arabicPeriod"/>
            </a:pPr>
            <a:endParaRPr lang="en-US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Most evaluation metrics are </a:t>
            </a:r>
            <a:r>
              <a:rPr lang="en-US" b="1" dirty="0" smtClean="0"/>
              <a:t>average </a:t>
            </a:r>
            <a:r>
              <a:rPr lang="en-US" dirty="0" smtClean="0"/>
              <a:t>metrics.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Weighted average is disingenuous for performance across multiple classes.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US" dirty="0" smtClean="0"/>
              <a:t>There should be a diminishing marginal benefit performance metric.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Precision only (which most papers report) covers up low recall.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Recall </a:t>
            </a:r>
            <a:r>
              <a:rPr lang="en-US" dirty="0" err="1" smtClean="0"/>
              <a:t>IoU</a:t>
            </a:r>
            <a:r>
              <a:rPr lang="en-US" dirty="0" smtClean="0"/>
              <a:t>, only shows recall profile, not coupled recall  and precision.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The way in which multi-class P/R averages are generated is not well specified.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924" y="624110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1302327"/>
            <a:ext cx="9693113" cy="53529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</a:t>
            </a:r>
            <a:r>
              <a:rPr lang="en-US" dirty="0" smtClean="0"/>
              <a:t>we learn </a:t>
            </a:r>
            <a:r>
              <a:rPr lang="en-US" dirty="0"/>
              <a:t>from doing this project? </a:t>
            </a:r>
            <a:endParaRPr lang="en-US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dirty="0" smtClean="0"/>
              <a:t>Real World Guide</a:t>
            </a:r>
            <a:endParaRPr lang="en-US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Blur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Well defined boundary objects (cars, trains, bus, bench,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is bad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Less well defined boundary objects, or moving objects with more variety (people, dogs, birds,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tends to be good.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Image size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Applications with large objects are better. In fact, if dealing with small objects, artificially scale image size to increase network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Add contrast to your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Networks are very sensitive to the magnitude of relative differences in images. Amplify these differences for improved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Locality based jitter and noise is really bad.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Severely decreases performance. (Brownian motion type deal)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Center objects in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More centered objects are detected more often and more precisely than objects near edges.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Region textures matter in an object.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err="1" smtClean="0"/>
              <a:t>Superpixel</a:t>
            </a:r>
            <a:r>
              <a:rPr lang="en-US" dirty="0" smtClean="0"/>
              <a:t> transforms show degraded performance for larger contiguous regions with same color and no textures.</a:t>
            </a:r>
          </a:p>
          <a:p>
            <a:pPr marL="1200150" lvl="2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3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924" y="624110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1302327"/>
            <a:ext cx="9693113" cy="5352997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</a:t>
            </a:r>
            <a:r>
              <a:rPr lang="en-US" dirty="0" smtClean="0"/>
              <a:t>we learn </a:t>
            </a:r>
            <a:r>
              <a:rPr lang="en-US" dirty="0"/>
              <a:t>from doing this project? </a:t>
            </a:r>
            <a:endParaRPr lang="en-US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dirty="0" smtClean="0"/>
              <a:t>Real World Approach Continued</a:t>
            </a:r>
            <a:endParaRPr lang="en-US" dirty="0"/>
          </a:p>
          <a:p>
            <a:pPr marL="1200150" lvl="2" indent="-342900">
              <a:buFont typeface="+mj-lt"/>
              <a:buAutoNum type="arabicPeriod" startAt="7"/>
            </a:pPr>
            <a:r>
              <a:rPr lang="en-US" dirty="0" smtClean="0"/>
              <a:t>Hues and alternate color spaces</a:t>
            </a:r>
          </a:p>
          <a:p>
            <a:pPr marL="1657350" lvl="3" indent="-342900">
              <a:buFont typeface="+mj-lt"/>
              <a:buAutoNum type="arabicPeriod" startAt="7"/>
            </a:pPr>
            <a:r>
              <a:rPr lang="en-US" dirty="0" smtClean="0"/>
              <a:t>Adjusting hue values up increased performance on average. (Color contrasting affects)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46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17" y="605257"/>
            <a:ext cx="8911687" cy="808764"/>
          </a:xfrm>
        </p:spPr>
        <p:txBody>
          <a:bodyPr/>
          <a:lstStyle/>
          <a:p>
            <a:r>
              <a:rPr lang="en-US" dirty="0" smtClean="0"/>
              <a:t>Project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117" y="1678756"/>
            <a:ext cx="5235036" cy="48917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Next </a:t>
            </a:r>
            <a:r>
              <a:rPr lang="en-US" dirty="0"/>
              <a:t>Steps for This Project?</a:t>
            </a:r>
          </a:p>
          <a:p>
            <a:pPr lvl="1"/>
            <a:r>
              <a:rPr lang="en-US" dirty="0"/>
              <a:t>Sensitivity Analysis Toolkit.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Sensitivity Metrics.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 for This Area?</a:t>
            </a:r>
          </a:p>
          <a:p>
            <a:pPr lvl="1"/>
            <a:r>
              <a:rPr lang="en-US" dirty="0"/>
              <a:t>Amount of re-training needed to reduce errors?</a:t>
            </a:r>
          </a:p>
          <a:p>
            <a:pPr lvl="1"/>
            <a:r>
              <a:rPr lang="en-US" dirty="0"/>
              <a:t>Architectural changes/constraints needed to reduce errors?</a:t>
            </a:r>
          </a:p>
          <a:p>
            <a:pPr lvl="1"/>
            <a:r>
              <a:rPr lang="en-US" dirty="0"/>
              <a:t>How much reducing network size for memory/speed affects errors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4 days to run on our hardware (parallelize by 8)</a:t>
            </a:r>
          </a:p>
          <a:p>
            <a:pPr lvl="1"/>
            <a:r>
              <a:rPr lang="en-US" dirty="0"/>
              <a:t>4*8=</a:t>
            </a:r>
            <a:r>
              <a:rPr lang="en-US" b="1" dirty="0"/>
              <a:t>32 days </a:t>
            </a:r>
            <a:r>
              <a:rPr lang="en-US" dirty="0"/>
              <a:t>to run on single GPU single core system</a:t>
            </a:r>
          </a:p>
          <a:p>
            <a:pPr lvl="1"/>
            <a:endParaRPr lang="en-US" dirty="0"/>
          </a:p>
        </p:txBody>
      </p:sp>
      <p:pic>
        <p:nvPicPr>
          <p:cNvPr id="4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4960" r="7179" b="12104"/>
          <a:stretch/>
        </p:blipFill>
        <p:spPr bwMode="auto">
          <a:xfrm>
            <a:off x="6884709" y="2319487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3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589" b="52097"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problem 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How sensitive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What kind of process and metrics should be used to quantify this sensitivity?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Can our analysis be used to provide a context of which networks to use in different contexts?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13022</TotalTime>
  <Words>1240</Words>
  <Application>Microsoft Macintosh PowerPoint</Application>
  <PresentationFormat>Widescreen</PresentationFormat>
  <Paragraphs>209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Century Gothic</vt:lpstr>
      <vt:lpstr>Mangal</vt:lpstr>
      <vt:lpstr>Wingdings 3</vt:lpstr>
      <vt:lpstr>Arial</vt:lpstr>
      <vt:lpstr>Wisp</vt:lpstr>
      <vt:lpstr>Deep Object Detection Methods: Benchmarking and Sensitivity Analysis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 (~4 Days)</vt:lpstr>
      <vt:lpstr>Results</vt:lpstr>
      <vt:lpstr>Results</vt:lpstr>
      <vt:lpstr>Results</vt:lpstr>
      <vt:lpstr>Results</vt:lpstr>
      <vt:lpstr>Results</vt:lpstr>
      <vt:lpstr>Results: Precision per (model,transform,class)</vt:lpstr>
      <vt:lpstr>Results: Recall per (model,transform,class)</vt:lpstr>
      <vt:lpstr>Results: Precision difference per (model,transform,class)</vt:lpstr>
      <vt:lpstr>Results: Precision per (model,transform) avg over class</vt:lpstr>
      <vt:lpstr>Results: Precision difference per (model,transform,class)</vt:lpstr>
      <vt:lpstr>Results: Precision difference per (model,transform,class)</vt:lpstr>
      <vt:lpstr>Results: Precision difference per (model,transform,class)</vt:lpstr>
      <vt:lpstr>Results: Precision per (model) avg over transform and class</vt:lpstr>
      <vt:lpstr>Results: Recall per (model) avg over transform and class</vt:lpstr>
      <vt:lpstr>Results: Average precision difference given each transform category</vt:lpstr>
      <vt:lpstr>The Short Summary</vt:lpstr>
      <vt:lpstr>The Long Summary</vt:lpstr>
      <vt:lpstr>The Long Summary Continued</vt:lpstr>
      <vt:lpstr>The Long Summary Continued</vt:lpstr>
      <vt:lpstr>Project 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223</cp:revision>
  <dcterms:created xsi:type="dcterms:W3CDTF">2018-04-23T11:51:15Z</dcterms:created>
  <dcterms:modified xsi:type="dcterms:W3CDTF">2018-05-02T13:37:09Z</dcterms:modified>
</cp:coreProperties>
</file>